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96" r:id="rId2"/>
    <p:sldId id="289" r:id="rId3"/>
    <p:sldId id="327" r:id="rId4"/>
    <p:sldId id="318" r:id="rId5"/>
    <p:sldId id="331" r:id="rId6"/>
    <p:sldId id="329" r:id="rId7"/>
    <p:sldId id="330" r:id="rId8"/>
    <p:sldId id="288" r:id="rId9"/>
    <p:sldId id="298" r:id="rId1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2" d="100"/>
          <a:sy n="112" d="100"/>
        </p:scale>
        <p:origin x="55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10/1/2024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10/1/2024</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10/1/2024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10/1/2024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publicdomainpictures.net/en/view-image.php?image=130323&amp;picture=dont-forg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OCTOBER 2024</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458015"/>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a:lnSpc>
                <a:spcPct val="107000"/>
              </a:lnSpc>
              <a:spcAft>
                <a:spcPts val="800"/>
              </a:spcAft>
            </a:pPr>
            <a:r>
              <a:rPr lang="en-US" sz="1600" dirty="0">
                <a:solidFill>
                  <a:srgbClr val="0D0DB3"/>
                </a:solidFill>
              </a:rPr>
              <a:t>Fall is officially upon us.  Hopefully, everyone is adjusting to their back-to-school routines and getting ready for the cooler weather. </a:t>
            </a:r>
            <a:r>
              <a:rPr lang="en-US" sz="1600" kern="100" dirty="0">
                <a:solidFill>
                  <a:srgbClr val="0D0DB3"/>
                </a:solidFill>
                <a:effectLst/>
                <a:ea typeface="Aptos" panose="020B0004020202020204" pitchFamily="34" charset="0"/>
                <a:cs typeface="Times New Roman" panose="02020603050405020304" pitchFamily="18" charset="0"/>
              </a:rPr>
              <a:t>Look for the pink badges our Officers will be wearing to support </a:t>
            </a:r>
            <a:r>
              <a:rPr lang="en-US" sz="1600" dirty="0">
                <a:solidFill>
                  <a:srgbClr val="0D0DB3"/>
                </a:solidFill>
              </a:rPr>
              <a:t>Breast Cancer Awareness Month. </a:t>
            </a: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 and remove all valuables.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Trick-or-treaters will be out and about on Halloween, so please be cautious while driving through neighborhoods. Let’s make this a fun, spooky and safe event for everyone.</a:t>
            </a:r>
          </a:p>
          <a:p>
            <a:pPr marL="742950" lvl="1" indent="-285750">
              <a:lnSpc>
                <a:spcPct val="107000"/>
              </a:lnSpc>
              <a:spcAft>
                <a:spcPts val="800"/>
              </a:spcAft>
              <a:buFont typeface="Wingdings" panose="05000000000000000000" pitchFamily="2" charset="2"/>
              <a:buChar char="Ø"/>
            </a:pPr>
            <a:endParaRPr lang="en-US" sz="1400" dirty="0">
              <a:solidFill>
                <a:srgbClr val="0D0DB3"/>
              </a:solidFill>
            </a:endParaRPr>
          </a:p>
          <a:p>
            <a:pPr>
              <a:lnSpc>
                <a:spcPct val="107000"/>
              </a:lnSpc>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marL="0" marR="0">
              <a:lnSpc>
                <a:spcPct val="107000"/>
              </a:lnSpc>
              <a:spcBef>
                <a:spcPts val="0"/>
              </a:spcBef>
              <a:spcAft>
                <a:spcPts val="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OCTOBER 2024</a:t>
            </a:r>
          </a:p>
        </p:txBody>
      </p:sp>
      <p:graphicFrame>
        <p:nvGraphicFramePr>
          <p:cNvPr id="12" name="Table 4">
            <a:extLst>
              <a:ext uri="{FF2B5EF4-FFF2-40B4-BE49-F238E27FC236}">
                <a16:creationId xmlns:a16="http://schemas.microsoft.com/office/drawing/2014/main" id="{756DB443-1446-4A8D-947F-E27C38C6DF74}"/>
              </a:ext>
            </a:extLst>
          </p:cNvPr>
          <p:cNvGraphicFramePr>
            <a:graphicFrameLocks noGrp="1"/>
          </p:cNvGraphicFramePr>
          <p:nvPr>
            <p:extLst>
              <p:ext uri="{D42A27DB-BD31-4B8C-83A1-F6EECF244321}">
                <p14:modId xmlns:p14="http://schemas.microsoft.com/office/powerpoint/2010/main" val="3921931148"/>
              </p:ext>
            </p:extLst>
          </p:nvPr>
        </p:nvGraphicFramePr>
        <p:xfrm>
          <a:off x="471603" y="1165311"/>
          <a:ext cx="7103370" cy="2190953"/>
        </p:xfrm>
        <a:graphic>
          <a:graphicData uri="http://schemas.openxmlformats.org/drawingml/2006/table">
            <a:tbl>
              <a:tblPr firstRow="1" bandRow="1">
                <a:effectLst>
                  <a:outerShdw blurRad="50800" dist="38100" dir="2700000" sx="102000" sy="102000" algn="tl" rotWithShape="0">
                    <a:prstClr val="black">
                      <a:alpha val="40000"/>
                    </a:prstClr>
                  </a:outerShdw>
                </a:effectLst>
                <a:tableStyleId>{5C22544A-7EE6-4342-B048-85BDC9FD1C3A}</a:tableStyleId>
              </a:tblPr>
              <a:tblGrid>
                <a:gridCol w="1833722">
                  <a:extLst>
                    <a:ext uri="{9D8B030D-6E8A-4147-A177-3AD203B41FA5}">
                      <a16:colId xmlns:a16="http://schemas.microsoft.com/office/drawing/2014/main" val="1397268744"/>
                    </a:ext>
                  </a:extLst>
                </a:gridCol>
                <a:gridCol w="1092502">
                  <a:extLst>
                    <a:ext uri="{9D8B030D-6E8A-4147-A177-3AD203B41FA5}">
                      <a16:colId xmlns:a16="http://schemas.microsoft.com/office/drawing/2014/main" val="1552433659"/>
                    </a:ext>
                  </a:extLst>
                </a:gridCol>
                <a:gridCol w="4177146">
                  <a:extLst>
                    <a:ext uri="{9D8B030D-6E8A-4147-A177-3AD203B41FA5}">
                      <a16:colId xmlns:a16="http://schemas.microsoft.com/office/drawing/2014/main" val="1207219125"/>
                    </a:ext>
                  </a:extLst>
                </a:gridCol>
              </a:tblGrid>
              <a:tr h="454220">
                <a:tc>
                  <a:txBody>
                    <a:bodyPr/>
                    <a:lstStyle/>
                    <a:p>
                      <a:r>
                        <a:rPr lang="en-US" sz="1600" dirty="0"/>
                        <a:t>DATE</a:t>
                      </a:r>
                    </a:p>
                  </a:txBody>
                  <a:tcPr/>
                </a:tc>
                <a:tc>
                  <a:txBody>
                    <a:bodyPr/>
                    <a:lstStyle/>
                    <a:p>
                      <a:r>
                        <a:rPr lang="en-US" sz="1600" dirty="0"/>
                        <a:t>DAY</a:t>
                      </a:r>
                    </a:p>
                  </a:txBody>
                  <a:tcPr/>
                </a:tc>
                <a:tc>
                  <a:txBody>
                    <a:bodyPr/>
                    <a:lstStyle/>
                    <a:p>
                      <a:r>
                        <a:rPr lang="en-US" sz="1600" dirty="0"/>
                        <a:t>SPECIAL DAYS FOR THIS MONTH</a:t>
                      </a:r>
                    </a:p>
                  </a:txBody>
                  <a:tcPr/>
                </a:tc>
                <a:extLst>
                  <a:ext uri="{0D108BD9-81ED-4DB2-BD59-A6C34878D82A}">
                    <a16:rowId xmlns:a16="http://schemas.microsoft.com/office/drawing/2014/main" val="428448014"/>
                  </a:ext>
                </a:extLst>
              </a:tr>
              <a:tr h="454220">
                <a:tc>
                  <a:txBody>
                    <a:bodyPr/>
                    <a:lstStyle/>
                    <a:p>
                      <a:r>
                        <a:rPr lang="en-US" sz="1600" dirty="0">
                          <a:solidFill>
                            <a:srgbClr val="0D0DB3"/>
                          </a:solidFill>
                        </a:rPr>
                        <a:t>OCTOBER</a:t>
                      </a:r>
                      <a:r>
                        <a:rPr lang="en-US" sz="1600" baseline="0" dirty="0">
                          <a:solidFill>
                            <a:srgbClr val="0D0DB3"/>
                          </a:solidFill>
                        </a:rPr>
                        <a:t> 01, 2024</a:t>
                      </a:r>
                      <a:endParaRPr lang="en-US" sz="1600" dirty="0">
                        <a:solidFill>
                          <a:srgbClr val="0D0DB3"/>
                        </a:solidFill>
                      </a:endParaRPr>
                    </a:p>
                  </a:txBody>
                  <a:tcPr/>
                </a:tc>
                <a:tc>
                  <a:txBody>
                    <a:bodyPr/>
                    <a:lstStyle/>
                    <a:p>
                      <a:r>
                        <a:rPr lang="en-US" sz="1600" dirty="0">
                          <a:solidFill>
                            <a:srgbClr val="0D0DB3"/>
                          </a:solidFill>
                        </a:rPr>
                        <a:t>TUESDAY</a:t>
                      </a:r>
                    </a:p>
                  </a:txBody>
                  <a:tcPr/>
                </a:tc>
                <a:tc>
                  <a:txBody>
                    <a:bodyPr/>
                    <a:lstStyle/>
                    <a:p>
                      <a:r>
                        <a:rPr lang="en-US" sz="1600" b="1" dirty="0">
                          <a:solidFill>
                            <a:srgbClr val="0D0DB3"/>
                          </a:solidFill>
                        </a:rPr>
                        <a:t>BREAST</a:t>
                      </a:r>
                      <a:r>
                        <a:rPr lang="en-US" sz="1600" b="1" baseline="0" dirty="0">
                          <a:solidFill>
                            <a:srgbClr val="0D0DB3"/>
                          </a:solidFill>
                        </a:rPr>
                        <a:t> CANCER AWARENESS MONTH</a:t>
                      </a:r>
                      <a:endParaRPr lang="en-US" sz="1600" b="1" dirty="0">
                        <a:solidFill>
                          <a:srgbClr val="0D0DB3"/>
                        </a:solidFill>
                      </a:endParaRPr>
                    </a:p>
                  </a:txBody>
                  <a:tcPr/>
                </a:tc>
                <a:extLst>
                  <a:ext uri="{0D108BD9-81ED-4DB2-BD59-A6C34878D82A}">
                    <a16:rowId xmlns:a16="http://schemas.microsoft.com/office/drawing/2014/main" val="3613032756"/>
                  </a:ext>
                </a:extLst>
              </a:tr>
              <a:tr h="454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D0DB3"/>
                          </a:solidFill>
                        </a:rPr>
                        <a:t>OCTOBER</a:t>
                      </a:r>
                      <a:r>
                        <a:rPr lang="en-US" sz="1600" baseline="0" dirty="0">
                          <a:solidFill>
                            <a:srgbClr val="0D0DB3"/>
                          </a:solidFill>
                        </a:rPr>
                        <a:t> 01, 2024</a:t>
                      </a:r>
                      <a:endParaRPr lang="en-US" sz="1600" dirty="0">
                        <a:solidFill>
                          <a:srgbClr val="0D0DB3"/>
                        </a:solidFill>
                      </a:endParaRPr>
                    </a:p>
                  </a:txBody>
                  <a:tcPr/>
                </a:tc>
                <a:tc>
                  <a:txBody>
                    <a:bodyPr/>
                    <a:lstStyle/>
                    <a:p>
                      <a:r>
                        <a:rPr lang="en-US" sz="1600" dirty="0">
                          <a:solidFill>
                            <a:srgbClr val="0D0DB3"/>
                          </a:solidFill>
                        </a:rPr>
                        <a:t>TUESDAY</a:t>
                      </a:r>
                    </a:p>
                  </a:txBody>
                  <a:tcPr/>
                </a:tc>
                <a:tc>
                  <a:txBody>
                    <a:bodyPr/>
                    <a:lstStyle/>
                    <a:p>
                      <a:r>
                        <a:rPr lang="en-US" sz="1600" b="1" dirty="0">
                          <a:solidFill>
                            <a:srgbClr val="0D0DB3"/>
                          </a:solidFill>
                        </a:rPr>
                        <a:t>NATIONAL NIGHT OUT</a:t>
                      </a:r>
                    </a:p>
                  </a:txBody>
                  <a:tcPr/>
                </a:tc>
                <a:extLst>
                  <a:ext uri="{0D108BD9-81ED-4DB2-BD59-A6C34878D82A}">
                    <a16:rowId xmlns:a16="http://schemas.microsoft.com/office/drawing/2014/main" val="3524046459"/>
                  </a:ext>
                </a:extLst>
              </a:tr>
              <a:tr h="454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D0DB3"/>
                          </a:solidFill>
                        </a:rPr>
                        <a:t>OCTOBER</a:t>
                      </a:r>
                      <a:r>
                        <a:rPr lang="en-US" sz="1600" baseline="0" dirty="0">
                          <a:solidFill>
                            <a:srgbClr val="0D0DB3"/>
                          </a:solidFill>
                        </a:rPr>
                        <a:t> 28, 2024</a:t>
                      </a:r>
                      <a:endParaRPr lang="en-US" sz="1600" dirty="0">
                        <a:solidFill>
                          <a:srgbClr val="0D0DB3"/>
                        </a:solidFill>
                      </a:endParaRP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NATIONAL FIRST RESPONDERS</a:t>
                      </a:r>
                      <a:r>
                        <a:rPr lang="en-US" sz="1600" b="1" baseline="0" dirty="0">
                          <a:solidFill>
                            <a:srgbClr val="0D0DB3"/>
                          </a:solidFill>
                        </a:rPr>
                        <a:t> DAY</a:t>
                      </a:r>
                      <a:endParaRPr lang="en-US" sz="1600" b="1" dirty="0">
                        <a:solidFill>
                          <a:srgbClr val="0D0DB3"/>
                        </a:solidFill>
                      </a:endParaRPr>
                    </a:p>
                  </a:txBody>
                  <a:tcPr/>
                </a:tc>
                <a:extLst>
                  <a:ext uri="{0D108BD9-81ED-4DB2-BD59-A6C34878D82A}">
                    <a16:rowId xmlns:a16="http://schemas.microsoft.com/office/drawing/2014/main" val="822929520"/>
                  </a:ext>
                </a:extLst>
              </a:tr>
              <a:tr h="374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D0DB3"/>
                          </a:solidFill>
                        </a:rPr>
                        <a:t>OCTOBER 31, 2024</a:t>
                      </a:r>
                    </a:p>
                  </a:txBody>
                  <a:tcPr/>
                </a:tc>
                <a:tc>
                  <a:txBody>
                    <a:bodyPr/>
                    <a:lstStyle/>
                    <a:p>
                      <a:r>
                        <a:rPr lang="en-US" sz="1600" dirty="0">
                          <a:solidFill>
                            <a:srgbClr val="0D0DB3"/>
                          </a:solidFill>
                        </a:rPr>
                        <a:t>THURSDAY</a:t>
                      </a:r>
                    </a:p>
                  </a:txBody>
                  <a:tcPr/>
                </a:tc>
                <a:tc>
                  <a:txBody>
                    <a:bodyPr/>
                    <a:lstStyle/>
                    <a:p>
                      <a:r>
                        <a:rPr lang="en-US" sz="1600" b="1" dirty="0">
                          <a:solidFill>
                            <a:srgbClr val="0D0DB3"/>
                          </a:solidFill>
                        </a:rPr>
                        <a:t>HALLOWEEN</a:t>
                      </a:r>
                    </a:p>
                  </a:txBody>
                  <a:tcPr/>
                </a:tc>
                <a:extLst>
                  <a:ext uri="{0D108BD9-81ED-4DB2-BD59-A6C34878D82A}">
                    <a16:rowId xmlns:a16="http://schemas.microsoft.com/office/drawing/2014/main" val="4247749861"/>
                  </a:ext>
                </a:extLst>
              </a:tr>
            </a:tbl>
          </a:graphicData>
        </a:graphic>
      </p:graphicFrame>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201" y="3878125"/>
            <a:ext cx="2323597" cy="2265218"/>
          </a:xfrm>
          <a:prstGeom prst="rect">
            <a:avLst/>
          </a:prstGeom>
        </p:spPr>
      </p:pic>
      <p:pic>
        <p:nvPicPr>
          <p:cNvPr id="16" name="Picture 15"/>
          <p:cNvPicPr>
            <a:picLocks noChangeAspect="1"/>
          </p:cNvPicPr>
          <p:nvPr/>
        </p:nvPicPr>
        <p:blipFill>
          <a:blip r:embed="rId4"/>
          <a:stretch>
            <a:fillRect/>
          </a:stretch>
        </p:blipFill>
        <p:spPr>
          <a:xfrm>
            <a:off x="754362" y="3991431"/>
            <a:ext cx="2913945" cy="2002693"/>
          </a:xfrm>
          <a:prstGeom prst="rect">
            <a:avLst/>
          </a:prstGeom>
          <a:effectLst>
            <a:glow rad="139700">
              <a:srgbClr val="FF66FF">
                <a:alpha val="40000"/>
              </a:srgbClr>
            </a:glow>
          </a:effectLst>
        </p:spPr>
      </p:pic>
      <p:pic>
        <p:nvPicPr>
          <p:cNvPr id="5" name="Picture 4" descr="A pumpkin with a police hat">
            <a:extLst>
              <a:ext uri="{FF2B5EF4-FFF2-40B4-BE49-F238E27FC236}">
                <a16:creationId xmlns:a16="http://schemas.microsoft.com/office/drawing/2014/main" id="{7BEBA72B-5140-4A23-6701-D0BAA30E7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0719" y="3775704"/>
            <a:ext cx="3562350" cy="2374900"/>
          </a:xfrm>
          <a:prstGeom prst="rect">
            <a:avLst/>
          </a:prstGeom>
        </p:spPr>
      </p:pic>
    </p:spTree>
    <p:extLst>
      <p:ext uri="{BB962C8B-B14F-4D97-AF65-F5344CB8AC3E}">
        <p14:creationId xmlns:p14="http://schemas.microsoft.com/office/powerpoint/2010/main" val="12144132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9E358AE2-AF7D-4A99-9F17-55730A23715F}"/>
              </a:ext>
            </a:extLst>
          </p:cNvPr>
          <p:cNvSpPr txBox="1">
            <a:spLocks/>
          </p:cNvSpPr>
          <p:nvPr/>
        </p:nvSpPr>
        <p:spPr>
          <a:xfrm>
            <a:off x="110838" y="1456931"/>
            <a:ext cx="9116289" cy="45243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kumimoji="0" lang="en-US" sz="1500" b="0" i="0" u="none" strike="noStrike" kern="1200" cap="none" spc="0" normalizeH="0" baseline="0" noProof="0" dirty="0">
              <a:ln>
                <a:noFill/>
              </a:ln>
              <a:solidFill>
                <a:srgbClr val="0D0DB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9" name="Picture 8"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2" name="TextBox 11">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2" name="TextBox 1"/>
          <p:cNvSpPr txBox="1"/>
          <p:nvPr/>
        </p:nvSpPr>
        <p:spPr>
          <a:xfrm>
            <a:off x="678873" y="667221"/>
            <a:ext cx="79802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P</a:t>
            </a:r>
            <a:r>
              <a:rPr kumimoji="0" lang="en-US" sz="2800" b="1" i="0" u="none" strike="noStrike" kern="1200" cap="none" spc="0" normalizeH="0" baseline="0" noProof="0" dirty="0" err="1">
                <a:ln>
                  <a:noFill/>
                </a:ln>
                <a:solidFill>
                  <a:srgbClr val="0D0DB3"/>
                </a:solidFill>
                <a:effectLst/>
                <a:uLnTx/>
                <a:uFillTx/>
                <a:latin typeface="Agency FB" panose="020B0503020202020204" pitchFamily="34" charset="0"/>
                <a:ea typeface="+mn-ea"/>
                <a:cs typeface="+mn-cs"/>
              </a:rPr>
              <a:t>Public</a:t>
            </a:r>
            <a:r>
              <a:rPr kumimoji="0" lang="en-US" sz="2800" b="1" i="0" u="none" strike="noStrike" kern="1200" cap="none" spc="0" normalizeH="0" baseline="0" noProof="0" dirty="0">
                <a:ln>
                  <a:noFill/>
                </a:ln>
                <a:solidFill>
                  <a:srgbClr val="0D0DB3"/>
                </a:solidFill>
                <a:effectLst/>
                <a:uLnTx/>
                <a:uFillTx/>
                <a:latin typeface="Agency FB" panose="020B0503020202020204" pitchFamily="34" charset="0"/>
                <a:ea typeface="+mn-ea"/>
                <a:cs typeface="+mn-cs"/>
              </a:rPr>
              <a:t> Service Announcement (</a:t>
            </a:r>
            <a:r>
              <a:rPr kumimoji="0" lang="en-US" sz="2800" b="1" i="0" u="none" strike="noStrike" kern="1200" cap="none" spc="0" normalizeH="0" baseline="0" noProof="0" dirty="0" err="1">
                <a:ln>
                  <a:noFill/>
                </a:ln>
                <a:solidFill>
                  <a:srgbClr val="0D0DB3"/>
                </a:solidFill>
                <a:effectLst/>
                <a:uLnTx/>
                <a:uFillTx/>
                <a:latin typeface="Agency FB" panose="020B0503020202020204" pitchFamily="34" charset="0"/>
                <a:ea typeface="+mn-ea"/>
                <a:cs typeface="+mn-cs"/>
              </a:rPr>
              <a:t>PSA</a:t>
            </a:r>
            <a:r>
              <a:rPr kumimoji="0" lang="en-US" sz="2800" b="1" i="0" u="none" strike="noStrike" kern="1200" cap="none" spc="0" normalizeH="0" baseline="0" noProof="0" dirty="0">
                <a:ln>
                  <a:noFill/>
                </a:ln>
                <a:solidFill>
                  <a:srgbClr val="0D0DB3"/>
                </a:solidFill>
                <a:effectLst/>
                <a:uLnTx/>
                <a:uFillTx/>
                <a:latin typeface="Agency FB" panose="020B0503020202020204" pitchFamily="34" charset="0"/>
                <a:ea typeface="+mn-ea"/>
                <a:cs typeface="+mn-cs"/>
              </a:rPr>
              <a:t>) From Our Officers: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45573" y="1657893"/>
            <a:ext cx="8447809" cy="4142288"/>
          </a:xfrm>
          <a:prstGeom prst="rect">
            <a:avLst/>
          </a:prstGeom>
          <a:noFill/>
        </p:spPr>
        <p:txBody>
          <a:bodyPr wrap="square" rtlCol="0">
            <a:spAutoFit/>
          </a:bodyPr>
          <a:lstStyle/>
          <a:p>
            <a:pPr marL="0" marR="0">
              <a:lnSpc>
                <a:spcPct val="107000"/>
              </a:lnSpc>
              <a:spcBef>
                <a:spcPts val="0"/>
              </a:spcBef>
              <a:spcAft>
                <a:spcPts val="800"/>
              </a:spcAft>
            </a:pPr>
            <a:r>
              <a:rPr lang="en-US" sz="1800" kern="100" dirty="0">
                <a:solidFill>
                  <a:srgbClr val="0D0DB3"/>
                </a:solidFill>
                <a:effectLst/>
                <a:ea typeface="Aptos" panose="020B0004020202020204" pitchFamily="34" charset="0"/>
                <a:cs typeface="Times New Roman" panose="02020603050405020304" pitchFamily="18" charset="0"/>
              </a:rPr>
              <a:t>Don’t open the door without asking who’s there, and to identify themselves.  Use your ring camera, a peephole, or window to see who is there.  Don’t open the door if you don’t recognize the person.  Even if they say they need to use the phone or come inside.  Keep a watch on your neighbor’s home, especially your elderly neighbor.  Call </a:t>
            </a:r>
            <a:r>
              <a:rPr lang="en-US" sz="1800" b="1" kern="100" dirty="0">
                <a:solidFill>
                  <a:srgbClr val="0D0DB3"/>
                </a:solidFill>
                <a:effectLst/>
                <a:ea typeface="Aptos" panose="020B0004020202020204" pitchFamily="34" charset="0"/>
                <a:cs typeface="Times New Roman" panose="02020603050405020304" pitchFamily="18" charset="0"/>
              </a:rPr>
              <a:t>713-465-8323</a:t>
            </a:r>
            <a:r>
              <a:rPr lang="en-US" sz="1800" kern="100" dirty="0">
                <a:solidFill>
                  <a:srgbClr val="0D0DB3"/>
                </a:solidFill>
                <a:effectLst/>
                <a:ea typeface="Aptos" panose="020B0004020202020204" pitchFamily="34" charset="0"/>
                <a:cs typeface="Times New Roman" panose="02020603050405020304" pitchFamily="18" charset="0"/>
              </a:rPr>
              <a:t> is you see anything suspicious.  Call </a:t>
            </a:r>
            <a:r>
              <a:rPr lang="en-US" sz="1800" kern="100" dirty="0">
                <a:solidFill>
                  <a:srgbClr val="C00000"/>
                </a:solidFill>
                <a:effectLst/>
                <a:ea typeface="Aptos" panose="020B0004020202020204" pitchFamily="34" charset="0"/>
                <a:cs typeface="Times New Roman" panose="02020603050405020304" pitchFamily="18" charset="0"/>
              </a:rPr>
              <a:t>911 </a:t>
            </a:r>
            <a:r>
              <a:rPr lang="en-US" sz="1800" kern="100" dirty="0">
                <a:solidFill>
                  <a:srgbClr val="0D0DB3"/>
                </a:solidFill>
                <a:effectLst/>
                <a:ea typeface="Aptos" panose="020B0004020202020204" pitchFamily="34" charset="0"/>
                <a:cs typeface="Times New Roman" panose="02020603050405020304" pitchFamily="18" charset="0"/>
              </a:rPr>
              <a:t>if you feel </a:t>
            </a:r>
            <a:r>
              <a:rPr lang="en-US" kern="100" dirty="0">
                <a:solidFill>
                  <a:srgbClr val="0D0DB3"/>
                </a:solidFill>
                <a:ea typeface="Aptos" panose="020B0004020202020204" pitchFamily="34" charset="0"/>
                <a:cs typeface="Times New Roman" panose="02020603050405020304" pitchFamily="18" charset="0"/>
              </a:rPr>
              <a:t>there</a:t>
            </a:r>
            <a:r>
              <a:rPr lang="en-US" sz="1800" kern="100" dirty="0">
                <a:solidFill>
                  <a:srgbClr val="0D0DB3"/>
                </a:solidFill>
                <a:effectLst/>
                <a:ea typeface="Aptos" panose="020B0004020202020204" pitchFamily="34" charset="0"/>
                <a:cs typeface="Times New Roman" panose="02020603050405020304" pitchFamily="18" charset="0"/>
              </a:rPr>
              <a:t> is an emergency.</a:t>
            </a:r>
          </a:p>
          <a:p>
            <a:pPr marL="0" marR="0">
              <a:lnSpc>
                <a:spcPct val="107000"/>
              </a:lnSpc>
              <a:spcBef>
                <a:spcPts val="0"/>
              </a:spcBef>
              <a:spcAft>
                <a:spcPts val="800"/>
              </a:spcAft>
            </a:pPr>
            <a:r>
              <a:rPr lang="en-US" sz="1800" kern="100" dirty="0">
                <a:solidFill>
                  <a:srgbClr val="0D0DB3"/>
                </a:solidFill>
                <a:effectLst/>
                <a:ea typeface="Aptos" panose="020B0004020202020204" pitchFamily="34" charset="0"/>
                <a:cs typeface="Times New Roman" panose="02020603050405020304" pitchFamily="18" charset="0"/>
              </a:rPr>
              <a:t>						Sgt. Det. Clay Spriggs</a:t>
            </a:r>
          </a:p>
          <a:p>
            <a:pPr marL="0" marR="0">
              <a:lnSpc>
                <a:spcPct val="107000"/>
              </a:lnSpc>
              <a:spcBef>
                <a:spcPts val="0"/>
              </a:spcBef>
              <a:spcAft>
                <a:spcPts val="800"/>
              </a:spcAft>
            </a:pPr>
            <a:endParaRPr lang="en-US" sz="1800" kern="100" dirty="0">
              <a:solidFill>
                <a:srgbClr val="0D0DB3"/>
              </a:solidFill>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B3"/>
                </a:solidFill>
                <a:effectLst/>
                <a:ea typeface="Aptos" panose="020B0004020202020204" pitchFamily="34" charset="0"/>
                <a:cs typeface="Times New Roman" panose="02020603050405020304" pitchFamily="18" charset="0"/>
              </a:rPr>
              <a:t>When you call in an emergency be sure to stay on the line, and be as calm as possible.  Answer all questions. Give the dispatcher your address or describe your location, giving landmarks when possible. </a:t>
            </a:r>
          </a:p>
          <a:p>
            <a:pPr marL="0" marR="0">
              <a:lnSpc>
                <a:spcPct val="107000"/>
              </a:lnSpc>
              <a:spcBef>
                <a:spcPts val="0"/>
              </a:spcBef>
              <a:spcAft>
                <a:spcPts val="800"/>
              </a:spcAft>
            </a:pPr>
            <a:r>
              <a:rPr lang="en-US" sz="1800" kern="100" dirty="0">
                <a:solidFill>
                  <a:srgbClr val="0D0DB3"/>
                </a:solidFill>
                <a:effectLst/>
                <a:ea typeface="Aptos" panose="020B0004020202020204" pitchFamily="34" charset="0"/>
                <a:cs typeface="Times New Roman" panose="02020603050405020304" pitchFamily="18" charset="0"/>
              </a:rPr>
              <a:t>						TCS D. Gonzalez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9735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3" name="Picture 2" descr="A poster of a safety tips">
            <a:extLst>
              <a:ext uri="{FF2B5EF4-FFF2-40B4-BE49-F238E27FC236}">
                <a16:creationId xmlns:a16="http://schemas.microsoft.com/office/drawing/2014/main" id="{52B9211B-6B00-732F-36C0-0A33B472C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836" y="891742"/>
            <a:ext cx="6624128" cy="5581793"/>
          </a:xfrm>
          <a:prstGeom prst="rect">
            <a:avLst/>
          </a:prstGeom>
        </p:spPr>
      </p:pic>
    </p:spTree>
    <p:extLst>
      <p:ext uri="{BB962C8B-B14F-4D97-AF65-F5344CB8AC3E}">
        <p14:creationId xmlns:p14="http://schemas.microsoft.com/office/powerpoint/2010/main" val="37748181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CB66B5-D190-451A-B2ED-1E02F81464EB}"/>
              </a:ext>
            </a:extLst>
          </p:cNvPr>
          <p:cNvSpPr txBox="1"/>
          <p:nvPr/>
        </p:nvSpPr>
        <p:spPr>
          <a:xfrm>
            <a:off x="0" y="119206"/>
            <a:ext cx="883073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66CC"/>
                </a:solidFill>
                <a:effectLst/>
                <a:uLnTx/>
                <a:uFillTx/>
                <a:latin typeface="Agency FB" panose="020B0503020202020204" pitchFamily="34" charset="0"/>
                <a:ea typeface="+mn-ea"/>
                <a:cs typeface="+mn-cs"/>
              </a:rPr>
              <a:t>OCTOBER AWARENESS:</a:t>
            </a:r>
            <a:endParaRPr kumimoji="0" lang="en-US" sz="4800" b="0" i="0" u="none" strike="noStrike" kern="1200" cap="none" spc="0" normalizeH="0" baseline="0" noProof="0" dirty="0">
              <a:ln>
                <a:noFill/>
              </a:ln>
              <a:solidFill>
                <a:srgbClr val="FF66CC"/>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10205382" y="292645"/>
            <a:ext cx="1673380" cy="202200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892145" y="3938353"/>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13" name="Picture 12"/>
          <p:cNvPicPr/>
          <p:nvPr/>
        </p:nvPicPr>
        <p:blipFill>
          <a:blip r:embed="rId3"/>
          <a:stretch>
            <a:fillRect/>
          </a:stretch>
        </p:blipFill>
        <p:spPr>
          <a:xfrm>
            <a:off x="2846149" y="1098253"/>
            <a:ext cx="3208862" cy="1216393"/>
          </a:xfrm>
          <a:prstGeom prst="rect">
            <a:avLst/>
          </a:prstGeom>
          <a:effectLst>
            <a:glow rad="139700">
              <a:srgbClr val="FF66CC">
                <a:alpha val="40000"/>
              </a:srgbClr>
            </a:glow>
          </a:effectLst>
        </p:spPr>
      </p:pic>
      <p:sp>
        <p:nvSpPr>
          <p:cNvPr id="6" name="TextBox 5"/>
          <p:cNvSpPr txBox="1"/>
          <p:nvPr/>
        </p:nvSpPr>
        <p:spPr>
          <a:xfrm>
            <a:off x="3834977" y="1139223"/>
            <a:ext cx="228458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66CC"/>
                </a:solidFill>
                <a:effectLst/>
                <a:uLnTx/>
                <a:uFillTx/>
                <a:latin typeface="Script MT Bold" panose="03040602040607080904" pitchFamily="66" charset="0"/>
                <a:ea typeface="+mn-ea"/>
                <a:cs typeface="+mn-cs"/>
              </a:rPr>
              <a:t>Breast Cancer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66CC"/>
                </a:solidFill>
                <a:effectLst/>
                <a:uLnTx/>
                <a:uFillTx/>
                <a:latin typeface="AR JULIAN" panose="02000000000000000000" pitchFamily="2" charset="0"/>
                <a:ea typeface="+mn-ea"/>
                <a:cs typeface="+mn-cs"/>
              </a:rPr>
              <a:t>Awareness Month</a:t>
            </a:r>
          </a:p>
        </p:txBody>
      </p:sp>
      <p:pic>
        <p:nvPicPr>
          <p:cNvPr id="20" name="Picture 19"/>
          <p:cNvPicPr>
            <a:picLocks noChangeAspect="1"/>
          </p:cNvPicPr>
          <p:nvPr/>
        </p:nvPicPr>
        <p:blipFill>
          <a:blip r:embed="rId4"/>
          <a:stretch>
            <a:fillRect/>
          </a:stretch>
        </p:blipFill>
        <p:spPr>
          <a:xfrm>
            <a:off x="4739822" y="2652548"/>
            <a:ext cx="4950204" cy="3574013"/>
          </a:xfrm>
          <a:prstGeom prst="rect">
            <a:avLst/>
          </a:prstGeom>
          <a:effectLst>
            <a:glow rad="139700">
              <a:srgbClr val="FF66CC">
                <a:alpha val="40000"/>
              </a:srgbClr>
            </a:glow>
          </a:effectLst>
        </p:spPr>
      </p:pic>
      <p:pic>
        <p:nvPicPr>
          <p:cNvPr id="21" name="Picture 20"/>
          <p:cNvPicPr>
            <a:picLocks noChangeAspect="1"/>
          </p:cNvPicPr>
          <p:nvPr/>
        </p:nvPicPr>
        <p:blipFill>
          <a:blip r:embed="rId5"/>
          <a:stretch>
            <a:fillRect/>
          </a:stretch>
        </p:blipFill>
        <p:spPr>
          <a:xfrm>
            <a:off x="366898" y="2645191"/>
            <a:ext cx="3949331" cy="3581371"/>
          </a:xfrm>
          <a:prstGeom prst="rect">
            <a:avLst/>
          </a:prstGeom>
          <a:effectLst>
            <a:glow rad="139700">
              <a:srgbClr val="FF66CC">
                <a:alpha val="40000"/>
              </a:srgbClr>
            </a:glow>
          </a:effectLst>
        </p:spPr>
      </p:pic>
    </p:spTree>
    <p:extLst>
      <p:ext uri="{BB962C8B-B14F-4D97-AF65-F5344CB8AC3E}">
        <p14:creationId xmlns:p14="http://schemas.microsoft.com/office/powerpoint/2010/main" val="4669954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sp>
        <p:nvSpPr>
          <p:cNvPr id="7" name="TextBox 6">
            <a:extLst>
              <a:ext uri="{FF2B5EF4-FFF2-40B4-BE49-F238E27FC236}">
                <a16:creationId xmlns:a16="http://schemas.microsoft.com/office/drawing/2014/main" id="{EF2C156A-9CC2-B81D-907A-C3E4FDCF7CC0}"/>
              </a:ext>
            </a:extLst>
          </p:cNvPr>
          <p:cNvSpPr txBox="1"/>
          <p:nvPr/>
        </p:nvSpPr>
        <p:spPr>
          <a:xfrm>
            <a:off x="813088" y="1043731"/>
            <a:ext cx="6094268" cy="5078313"/>
          </a:xfrm>
          <a:prstGeom prst="rect">
            <a:avLst/>
          </a:prstGeom>
          <a:noFill/>
        </p:spPr>
        <p:txBody>
          <a:bodyPr wrap="square">
            <a:spAutoFit/>
          </a:bodyPr>
          <a:lstStyle/>
          <a:p>
            <a:pPr marL="0" marR="0">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Dear Hilshire Village Resident,</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 </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The Annual Memorial Villages Recycling Event is Saturday, October 26, 2024, from 8:00 am - 12:00 pm (Noon).</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 </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Hedwig Village City Hall Parking Lot</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955 Piney Point Road</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Houston, TX 77024.</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 </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This is a great opportunity to properly dispose of certain electronics, and medications, shred paper, and donate gently used clothing, toys, and furniture.</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a:t>
            </a:r>
            <a:r>
              <a:rPr lang="en-US" sz="1600" dirty="0">
                <a:solidFill>
                  <a:srgbClr val="0D0DB3"/>
                </a:solidFill>
                <a:effectLst/>
                <a:latin typeface="Times New Roman" panose="02020603050405020304" pitchFamily="18" charset="0"/>
                <a:ea typeface="Times New Roman" panose="02020603050405020304" pitchFamily="18" charset="0"/>
              </a:rPr>
              <a:t> </a:t>
            </a:r>
            <a:r>
              <a:rPr lang="en-US" sz="1800" dirty="0">
                <a:solidFill>
                  <a:srgbClr val="0D0DB3"/>
                </a:solidFill>
                <a:effectLst/>
                <a:latin typeface="Calibri" panose="020F0502020204030204" pitchFamily="34" charset="0"/>
                <a:ea typeface="Times New Roman" panose="02020603050405020304" pitchFamily="18" charset="0"/>
              </a:rPr>
              <a:t> </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solidFill>
                  <a:srgbClr val="0D0DB3"/>
                </a:solidFill>
                <a:effectLst/>
                <a:latin typeface="Calibri" panose="020F0502020204030204" pitchFamily="34" charset="0"/>
                <a:ea typeface="Times New Roman" panose="02020603050405020304" pitchFamily="18" charset="0"/>
              </a:rPr>
              <a:t>PLEASE NOTE: With regard to disposing of medications, only pill forms are accepted, and the pills must be removed from all packaging.</a:t>
            </a:r>
            <a:endParaRPr lang="en-US" sz="1600" b="1"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 </a:t>
            </a:r>
            <a:endParaRPr lang="en-US" sz="1600" dirty="0">
              <a:solidFill>
                <a:srgbClr val="0D0DB3"/>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D0DB3"/>
                </a:solidFill>
                <a:effectLst/>
                <a:latin typeface="Calibri" panose="020F0502020204030204" pitchFamily="34" charset="0"/>
                <a:ea typeface="Times New Roman" panose="02020603050405020304" pitchFamily="18" charset="0"/>
              </a:rPr>
              <a:t>We hope you will take advantage of this recycling opportunity</a:t>
            </a:r>
            <a:endParaRPr lang="en-US" dirty="0"/>
          </a:p>
        </p:txBody>
      </p:sp>
      <p:pic>
        <p:nvPicPr>
          <p:cNvPr id="9" name="Picture 8" descr="A yellow post-it note with a red pin">
            <a:extLst>
              <a:ext uri="{FF2B5EF4-FFF2-40B4-BE49-F238E27FC236}">
                <a16:creationId xmlns:a16="http://schemas.microsoft.com/office/drawing/2014/main" id="{9AFF2C5C-1924-D921-1E13-19F7942BA8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84006" y="3834485"/>
            <a:ext cx="2055399" cy="1905915"/>
          </a:xfrm>
          <a:prstGeom prst="rect">
            <a:avLst/>
          </a:prstGeom>
        </p:spPr>
      </p:pic>
    </p:spTree>
    <p:extLst>
      <p:ext uri="{BB962C8B-B14F-4D97-AF65-F5344CB8AC3E}">
        <p14:creationId xmlns:p14="http://schemas.microsoft.com/office/powerpoint/2010/main" val="20393130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09-01-2024 THRU 09-30-2024</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A table with numbers and text">
            <a:extLst>
              <a:ext uri="{FF2B5EF4-FFF2-40B4-BE49-F238E27FC236}">
                <a16:creationId xmlns:a16="http://schemas.microsoft.com/office/drawing/2014/main" id="{3B082814-EBC0-0454-BB34-886340ACE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928" y="1278781"/>
            <a:ext cx="3816680" cy="4914629"/>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14268</TotalTime>
  <Words>784</Words>
  <Application>Microsoft Office PowerPoint</Application>
  <PresentationFormat>Widescreen</PresentationFormat>
  <Paragraphs>112</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Agency FB</vt:lpstr>
      <vt:lpstr>Aptos</vt:lpstr>
      <vt:lpstr>AR JULIAN</vt:lpstr>
      <vt:lpstr>Arial</vt:lpstr>
      <vt:lpstr>Bahnschrift SemiCondensed</vt:lpstr>
      <vt:lpstr>Britannic Bold</vt:lpstr>
      <vt:lpstr>Calibri</vt:lpstr>
      <vt:lpstr>Calibri Light</vt:lpstr>
      <vt:lpstr>Impact</vt:lpstr>
      <vt:lpstr>Script MT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149</cp:revision>
  <cp:lastPrinted>2022-08-01T09:19:45Z</cp:lastPrinted>
  <dcterms:created xsi:type="dcterms:W3CDTF">2022-04-29T05:53:13Z</dcterms:created>
  <dcterms:modified xsi:type="dcterms:W3CDTF">2024-10-01T22:20:37Z</dcterms:modified>
</cp:coreProperties>
</file>